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DF9F-1D5F-4A65-B535-3ED875E9FB58}" type="datetimeFigureOut">
              <a:rPr lang="es-ES" smtClean="0"/>
              <a:pPr/>
              <a:t>24/10/2010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61AC7-860A-46B2-8501-E46F56A5C9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MX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Fairly</a:t>
            </a:r>
            <a:r>
              <a:rPr lang="es-MX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MX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Odd</a:t>
            </a:r>
            <a:r>
              <a:rPr lang="es-MX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MX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parents,simpson</a:t>
            </a:r>
            <a:r>
              <a:rPr lang="es-MX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es-MX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Spongebob</a:t>
            </a:r>
            <a:r>
              <a:rPr lang="es-MX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MX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squarepants</a:t>
            </a:r>
            <a:r>
              <a:rPr lang="es-MX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</a:t>
            </a:r>
            <a:r>
              <a:rPr lang="es-MX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others</a:t>
            </a:r>
            <a:r>
              <a:rPr lang="es-MX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MX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discrimination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200024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solidFill>
                <a:srgbClr val="FF0000"/>
              </a:solidFill>
            </a:endParaRPr>
          </a:p>
          <a:p>
            <a:pPr algn="ctr"/>
            <a:endParaRPr lang="es-MX" sz="2000" dirty="0">
              <a:solidFill>
                <a:srgbClr val="FF0000"/>
              </a:solidFill>
            </a:endParaRP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Valentina Lopomo</a:t>
            </a: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Student</a:t>
            </a:r>
          </a:p>
          <a:p>
            <a:pPr algn="ctr"/>
            <a:endParaRPr lang="es-MX" sz="2000" dirty="0">
              <a:solidFill>
                <a:srgbClr val="FF0000"/>
              </a:solidFill>
            </a:endParaRP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Angel Watler</a:t>
            </a: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Teacher  </a:t>
            </a:r>
          </a:p>
          <a:p>
            <a:pPr algn="ctr"/>
            <a:endParaRPr lang="es-MX" sz="2000" dirty="0">
              <a:solidFill>
                <a:srgbClr val="FF0000"/>
              </a:solidFill>
            </a:endParaRPr>
          </a:p>
          <a:p>
            <a:pPr algn="ctr"/>
            <a:endParaRPr lang="es-MX" sz="2000" dirty="0" smtClean="0">
              <a:solidFill>
                <a:srgbClr val="FF0000"/>
              </a:solidFill>
            </a:endParaRPr>
          </a:p>
          <a:p>
            <a:pPr algn="ctr"/>
            <a:endParaRPr lang="es-MX" sz="2000" dirty="0" smtClean="0">
              <a:solidFill>
                <a:srgbClr val="FF0000"/>
              </a:solidFill>
            </a:endParaRP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Colegio Bennett</a:t>
            </a: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Social </a:t>
            </a:r>
            <a:r>
              <a:rPr lang="es-MX" sz="2000" dirty="0" err="1" smtClean="0">
                <a:solidFill>
                  <a:srgbClr val="FF0000"/>
                </a:solidFill>
              </a:rPr>
              <a:t>studies</a:t>
            </a:r>
            <a:endParaRPr lang="es-MX" sz="2000" dirty="0" smtClean="0">
              <a:solidFill>
                <a:srgbClr val="FF0000"/>
              </a:solidFill>
            </a:endParaRP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5-a</a:t>
            </a:r>
          </a:p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2010-2011</a:t>
            </a:r>
            <a:endParaRPr lang="es-E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3.gstatic.com/images?q=tbn:ANd9GcTXs0nIND_AbWAXkXvAX4vntAAj6h5YPDBhgZtXoLBawnhf_gQ&amp;t=1&amp;usg=__iAl15X2xej3eDh5dTzOApt7aEqY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2786050" cy="2714620"/>
          </a:xfrm>
          <a:prstGeom prst="rect">
            <a:avLst/>
          </a:prstGeom>
          <a:noFill/>
        </p:spPr>
      </p:pic>
      <p:pic>
        <p:nvPicPr>
          <p:cNvPr id="3" name="Picture 4" descr="http://t0.gstatic.com/images?q=tbn:ANd9GcTRDJRmX7ENOoKi83hvEOivV16wbmn4KDp-N6HyInuRzbUEdnc&amp;t=1&amp;usg=__6T4EuCsIQVRgRJg5sMTyA6GA_Kc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0"/>
            <a:ext cx="2786050" cy="2714620"/>
          </a:xfrm>
          <a:prstGeom prst="rect">
            <a:avLst/>
          </a:prstGeom>
          <a:noFill/>
        </p:spPr>
      </p:pic>
      <p:pic>
        <p:nvPicPr>
          <p:cNvPr id="4" name="Picture 6" descr="http://t3.gstatic.com/images?q=tbn:ANd9GcRQHwDxjMiRFwefuCXNmUu_k4fjAbCPGy1Aa-hvPDofSicyKr4&amp;t=1&amp;usg=__n_VKd82YOZUZbpdrOkX2COsv6C4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18" y="0"/>
            <a:ext cx="2786082" cy="2714620"/>
          </a:xfrm>
          <a:prstGeom prst="rect">
            <a:avLst/>
          </a:prstGeom>
          <a:noFill/>
        </p:spPr>
      </p:pic>
      <p:pic>
        <p:nvPicPr>
          <p:cNvPr id="5" name="Picture 2" descr="http://t3.gstatic.com/images?q=tbn:ANd9GcRSXkvJpGCaG1TvCNm5yk3RQx3kO0PnzuUIM2WRUQ0o97Q_zUU&amp;t=1&amp;usg=__LsoCTNKJ9N-uIaXAGf3FiDUpgKU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786058"/>
            <a:ext cx="2786082" cy="2766998"/>
          </a:xfrm>
          <a:prstGeom prst="rect">
            <a:avLst/>
          </a:prstGeom>
          <a:noFill/>
        </p:spPr>
      </p:pic>
      <p:pic>
        <p:nvPicPr>
          <p:cNvPr id="6" name="Picture 4" descr="http://t2.gstatic.com/images?q=tbn:ANd9GcQZPaZftU8CJEO5hzm6HNIdC5iDf5ic54pU50cVuX1r42KMP7o&amp;t=1&amp;usg=__AiputoDgWMcQ7GTLEt-v2jItFGs="/>
          <p:cNvPicPr>
            <a:picLocks noChangeAspect="1" noChangeArrowheads="1"/>
          </p:cNvPicPr>
          <p:nvPr/>
        </p:nvPicPr>
        <p:blipFill>
          <a:blip r:embed="rId6"/>
          <a:srcRect l="6452" t="5172" r="12903" b="9483"/>
          <a:stretch>
            <a:fillRect/>
          </a:stretch>
        </p:blipFill>
        <p:spPr bwMode="auto">
          <a:xfrm>
            <a:off x="3571868" y="2714620"/>
            <a:ext cx="2714644" cy="2714620"/>
          </a:xfrm>
          <a:prstGeom prst="rect">
            <a:avLst/>
          </a:prstGeom>
          <a:noFill/>
        </p:spPr>
      </p:pic>
      <p:pic>
        <p:nvPicPr>
          <p:cNvPr id="7" name="Picture 6" descr="http://t3.gstatic.com/images?q=tbn:ANd9GcRGUvBOf3VJYhBCSKEDT9KjPk4xMbDSBQBzZ7Db7c1eG8Ac0g8&amp;t=1&amp;usg=__Eo3ppYk-0JSYG_rRWu2wjY1X2l4="/>
          <p:cNvPicPr>
            <a:picLocks noChangeAspect="1" noChangeArrowheads="1"/>
          </p:cNvPicPr>
          <p:nvPr/>
        </p:nvPicPr>
        <p:blipFill>
          <a:blip r:embed="rId7">
            <a:lum bright="-20000"/>
          </a:blip>
          <a:srcRect/>
          <a:stretch>
            <a:fillRect/>
          </a:stretch>
        </p:blipFill>
        <p:spPr bwMode="auto">
          <a:xfrm>
            <a:off x="6286512" y="2643182"/>
            <a:ext cx="2857488" cy="2714644"/>
          </a:xfrm>
          <a:prstGeom prst="rect">
            <a:avLst/>
          </a:prstGeom>
          <a:noFill/>
        </p:spPr>
      </p:pic>
      <p:sp>
        <p:nvSpPr>
          <p:cNvPr id="8" name="7 Llamada de nube"/>
          <p:cNvSpPr/>
          <p:nvPr/>
        </p:nvSpPr>
        <p:spPr>
          <a:xfrm rot="21012436">
            <a:off x="508795" y="334063"/>
            <a:ext cx="1500198" cy="1071570"/>
          </a:xfrm>
          <a:prstGeom prst="cloudCallout">
            <a:avLst>
              <a:gd name="adj1" fmla="val 51413"/>
              <a:gd name="adj2" fmla="val 314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YOU ARE A STUPID BOY</a:t>
            </a:r>
            <a:endParaRPr lang="es-ES" sz="1400" dirty="0"/>
          </a:p>
        </p:txBody>
      </p:sp>
      <p:sp>
        <p:nvSpPr>
          <p:cNvPr id="9" name="8 Llamada ovalada"/>
          <p:cNvSpPr/>
          <p:nvPr/>
        </p:nvSpPr>
        <p:spPr>
          <a:xfrm>
            <a:off x="2928926" y="0"/>
            <a:ext cx="1785950" cy="1143008"/>
          </a:xfrm>
          <a:prstGeom prst="wedgeEllipseCallout">
            <a:avLst>
              <a:gd name="adj1" fmla="val 53639"/>
              <a:gd name="adj2" fmla="val 38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VICKY</a:t>
            </a:r>
            <a:r>
              <a:rPr lang="es-MX" dirty="0" smtClean="0"/>
              <a:t>! </a:t>
            </a:r>
            <a:r>
              <a:rPr lang="es-MX" sz="1200" dirty="0" smtClean="0"/>
              <a:t>YOU ARE DISCRIMINATING TIMMY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10" name="9 Llamada de nube"/>
          <p:cNvSpPr/>
          <p:nvPr/>
        </p:nvSpPr>
        <p:spPr>
          <a:xfrm>
            <a:off x="5357818" y="1214422"/>
            <a:ext cx="1785950" cy="1428760"/>
          </a:xfrm>
          <a:prstGeom prst="cloudCallout">
            <a:avLst>
              <a:gd name="adj1" fmla="val 56678"/>
              <a:gd name="adj2" fmla="val 29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YES! HE IS RIGHT BUT TELL US ABOUT THE  DISCRIMINATION</a:t>
            </a:r>
            <a:endParaRPr lang="es-ES" sz="1200" dirty="0"/>
          </a:p>
        </p:txBody>
      </p:sp>
      <p:sp>
        <p:nvSpPr>
          <p:cNvPr id="11" name="10 Llamada de nube"/>
          <p:cNvSpPr/>
          <p:nvPr/>
        </p:nvSpPr>
        <p:spPr>
          <a:xfrm>
            <a:off x="-428660" y="2214554"/>
            <a:ext cx="2857520" cy="1428760"/>
          </a:xfrm>
          <a:prstGeom prst="cloudCallout">
            <a:avLst>
              <a:gd name="adj1" fmla="val 14278"/>
              <a:gd name="adj2" fmla="val 32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Ok I will tell you!  Discrimination is to treat others bad because they are different or has problems in their physic part.</a:t>
            </a:r>
            <a:endParaRPr lang="en-US" sz="1200" dirty="0"/>
          </a:p>
        </p:txBody>
      </p:sp>
      <p:sp>
        <p:nvSpPr>
          <p:cNvPr id="12" name="11 Llamada de nube"/>
          <p:cNvSpPr/>
          <p:nvPr/>
        </p:nvSpPr>
        <p:spPr>
          <a:xfrm>
            <a:off x="357158" y="3643314"/>
            <a:ext cx="1357354" cy="1500198"/>
          </a:xfrm>
          <a:prstGeom prst="cloudCallout">
            <a:avLst>
              <a:gd name="adj1" fmla="val 49537"/>
              <a:gd name="adj2" fmla="val 11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It </a:t>
            </a:r>
            <a:r>
              <a:rPr lang="en-US" sz="1200" dirty="0" smtClean="0"/>
              <a:t>also has types but tell Wanda to tell what are those types</a:t>
            </a:r>
            <a:endParaRPr lang="en-US" sz="1200" dirty="0"/>
          </a:p>
        </p:txBody>
      </p:sp>
      <p:sp>
        <p:nvSpPr>
          <p:cNvPr id="13" name="12 Llamada rectangular"/>
          <p:cNvSpPr/>
          <p:nvPr/>
        </p:nvSpPr>
        <p:spPr>
          <a:xfrm>
            <a:off x="2928926" y="2714620"/>
            <a:ext cx="1500198" cy="714380"/>
          </a:xfrm>
          <a:prstGeom prst="wedgeRectCallout">
            <a:avLst>
              <a:gd name="adj1" fmla="val 29960"/>
              <a:gd name="adj2" fmla="val 73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Wanda can you please tell us what are them</a:t>
            </a:r>
            <a:endParaRPr lang="en-US" sz="1200" dirty="0"/>
          </a:p>
        </p:txBody>
      </p:sp>
      <p:sp>
        <p:nvSpPr>
          <p:cNvPr id="14" name="13 Llamada de nube"/>
          <p:cNvSpPr/>
          <p:nvPr/>
        </p:nvSpPr>
        <p:spPr>
          <a:xfrm>
            <a:off x="7858148" y="5000636"/>
            <a:ext cx="1928826" cy="1000132"/>
          </a:xfrm>
          <a:prstGeom prst="cloudCallout">
            <a:avLst>
              <a:gd name="adj1" fmla="val -38611"/>
              <a:gd name="adj2" fmla="val -83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The types are</a:t>
            </a:r>
            <a:r>
              <a:rPr lang="en-US" sz="1100" dirty="0" smtClean="0"/>
              <a:t> race, ethnic, religious, disability, sexual, and gender</a:t>
            </a:r>
            <a:endParaRPr lang="es-ES" sz="1100" dirty="0"/>
          </a:p>
        </p:txBody>
      </p:sp>
      <p:sp>
        <p:nvSpPr>
          <p:cNvPr id="15" name="14 Llamada de nube"/>
          <p:cNvSpPr/>
          <p:nvPr/>
        </p:nvSpPr>
        <p:spPr>
          <a:xfrm>
            <a:off x="6786578" y="5643578"/>
            <a:ext cx="1785950" cy="1214422"/>
          </a:xfrm>
          <a:prstGeom prst="cloudCallout">
            <a:avLst>
              <a:gd name="adj1" fmla="val 2400"/>
              <a:gd name="adj2" fmla="val -1264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Race: is when people discriminate others because of their color .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6" name="15 Llamada ovalada"/>
          <p:cNvSpPr/>
          <p:nvPr/>
        </p:nvSpPr>
        <p:spPr>
          <a:xfrm>
            <a:off x="5214942" y="6072182"/>
            <a:ext cx="1928826" cy="785818"/>
          </a:xfrm>
          <a:prstGeom prst="wedgeEllipseCallout">
            <a:avLst>
              <a:gd name="adj1" fmla="val 70030"/>
              <a:gd name="adj2" fmla="val -2203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err="1" smtClean="0">
                <a:solidFill>
                  <a:srgbClr val="FF0000"/>
                </a:solidFill>
              </a:rPr>
              <a:t>Ethnic</a:t>
            </a:r>
            <a:r>
              <a:rPr lang="es-MX" sz="1100" dirty="0" smtClean="0">
                <a:solidFill>
                  <a:srgbClr val="FF0000"/>
                </a:solidFill>
              </a:rPr>
              <a:t>: </a:t>
            </a:r>
            <a:r>
              <a:rPr lang="en-US" sz="1100" dirty="0" smtClean="0">
                <a:solidFill>
                  <a:srgbClr val="FF0000"/>
                </a:solidFill>
              </a:rPr>
              <a:t>is when others discriminate people because they come from different parts.</a:t>
            </a:r>
            <a:endParaRPr lang="es-ES" sz="1100" dirty="0">
              <a:solidFill>
                <a:srgbClr val="FF0000"/>
              </a:solidFill>
            </a:endParaRPr>
          </a:p>
        </p:txBody>
      </p:sp>
      <p:sp>
        <p:nvSpPr>
          <p:cNvPr id="17" name="16 Llamada rectangular"/>
          <p:cNvSpPr/>
          <p:nvPr/>
        </p:nvSpPr>
        <p:spPr>
          <a:xfrm>
            <a:off x="4143372" y="6000744"/>
            <a:ext cx="1428760" cy="857256"/>
          </a:xfrm>
          <a:prstGeom prst="wedgeRectCallout">
            <a:avLst>
              <a:gd name="adj1" fmla="val 173832"/>
              <a:gd name="adj2" fmla="val -2249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religious: is when they discriminate others because of their  believes. </a:t>
            </a:r>
            <a:endParaRPr lang="en-US" sz="1200" dirty="0"/>
          </a:p>
        </p:txBody>
      </p:sp>
      <p:sp>
        <p:nvSpPr>
          <p:cNvPr id="18" name="17 Llamada de nube"/>
          <p:cNvSpPr/>
          <p:nvPr/>
        </p:nvSpPr>
        <p:spPr>
          <a:xfrm>
            <a:off x="0" y="5572140"/>
            <a:ext cx="4429124" cy="1285860"/>
          </a:xfrm>
          <a:prstGeom prst="cloudCallout">
            <a:avLst>
              <a:gd name="adj1" fmla="val 101605"/>
              <a:gd name="adj2" fmla="val -116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err="1" smtClean="0"/>
              <a:t>Disability</a:t>
            </a:r>
            <a:r>
              <a:rPr lang="es-MX" sz="1050" dirty="0" smtClean="0"/>
              <a:t>:</a:t>
            </a:r>
            <a:r>
              <a:rPr lang="en-US" sz="1050" dirty="0" smtClean="0"/>
              <a:t> is when they discriminate others because someone has a problem in their bodies.   </a:t>
            </a:r>
          </a:p>
          <a:p>
            <a:pPr algn="ctr"/>
            <a:r>
              <a:rPr lang="en-US" sz="1050" dirty="0" smtClean="0"/>
              <a:t>Sexual: when people is discriminated because they are </a:t>
            </a:r>
            <a:r>
              <a:rPr lang="en-US" sz="1050" dirty="0" err="1" smtClean="0"/>
              <a:t>gay,etc</a:t>
            </a:r>
            <a:r>
              <a:rPr lang="en-US" sz="1050" dirty="0" smtClean="0"/>
              <a:t>.</a:t>
            </a:r>
          </a:p>
          <a:p>
            <a:pPr algn="ctr"/>
            <a:r>
              <a:rPr lang="en-US" sz="1050" dirty="0" smtClean="0"/>
              <a:t>Gender: when </a:t>
            </a:r>
            <a:r>
              <a:rPr lang="en-US" sz="1050" dirty="0" err="1" smtClean="0"/>
              <a:t>mens</a:t>
            </a:r>
            <a:r>
              <a:rPr lang="en-US" sz="1050" dirty="0" smtClean="0"/>
              <a:t> or women discriminate a women or men because they think they are best.</a:t>
            </a:r>
            <a:endParaRPr lang="es-E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2.gstatic.com/images?q=tbn:ANd9GcSJVCKAtQf_X1jHA0y80KPDBhu9LT76a6BMEgTsCz2LWm9iCWI&amp;t=1&amp;usg=__y1P1l15OBCGn69ByrkDUTh-5PXk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3070235" cy="2285992"/>
          </a:xfrm>
          <a:prstGeom prst="rect">
            <a:avLst/>
          </a:prstGeom>
          <a:noFill/>
        </p:spPr>
      </p:pic>
      <p:pic>
        <p:nvPicPr>
          <p:cNvPr id="3" name="Picture 4" descr="http://t0.gstatic.com/images?q=tbn:ANd9GcR_XkU7W7TjgMAepDXQo88NtZJ5OAalGioGToUHY9eYDhq6lHU&amp;t=1&amp;usg=__Gk1Pc7K2nLYt7c9bqmIQZd6fdEg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0"/>
            <a:ext cx="4714876" cy="2214554"/>
          </a:xfrm>
          <a:prstGeom prst="rect">
            <a:avLst/>
          </a:prstGeom>
          <a:noFill/>
        </p:spPr>
      </p:pic>
      <p:pic>
        <p:nvPicPr>
          <p:cNvPr id="4" name="Picture 6" descr="http://t2.gstatic.com/images?q=tbn:ANd9GcSBRfl8iPEnWFziZHkq4b897snfKqdyxPwroNOaNOdIk8ON0DM&amp;t=1&amp;usg=__k6ESUaSfRzlT9zBX_PpQ2F3FosM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100903"/>
            <a:ext cx="3428992" cy="2757097"/>
          </a:xfrm>
          <a:prstGeom prst="rect">
            <a:avLst/>
          </a:prstGeom>
          <a:noFill/>
        </p:spPr>
      </p:pic>
      <p:pic>
        <p:nvPicPr>
          <p:cNvPr id="5" name="Picture 10" descr="http://t1.gstatic.com/images?q=tbn:ANd9GcQEPzkE-o7NvRzC7uuQOhyYk7lTpAHeo9NU54Bv-bD8Xwrvsi8&amp;t=1&amp;usg=__okKkPmrr_mVqXJRYwQ-04X8d2JU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3857260"/>
            <a:ext cx="2285984" cy="3000740"/>
          </a:xfrm>
          <a:prstGeom prst="rect">
            <a:avLst/>
          </a:prstGeom>
          <a:noFill/>
        </p:spPr>
      </p:pic>
      <p:sp>
        <p:nvSpPr>
          <p:cNvPr id="6" name="5 Llamada ovalada"/>
          <p:cNvSpPr/>
          <p:nvPr/>
        </p:nvSpPr>
        <p:spPr>
          <a:xfrm>
            <a:off x="0" y="1643050"/>
            <a:ext cx="3071802" cy="1214446"/>
          </a:xfrm>
          <a:prstGeom prst="wedgeEllipseCallout">
            <a:avLst>
              <a:gd name="adj1" fmla="val -13617"/>
              <a:gd name="adj2" fmla="val -1086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Everybody knows who are the discriminated people but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don´t!!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 Llamada de nube"/>
          <p:cNvSpPr/>
          <p:nvPr/>
        </p:nvSpPr>
        <p:spPr>
          <a:xfrm>
            <a:off x="2428860" y="571480"/>
            <a:ext cx="2000264" cy="1071570"/>
          </a:xfrm>
          <a:prstGeom prst="cloudCallout">
            <a:avLst>
              <a:gd name="adj1" fmla="val -56140"/>
              <a:gd name="adj2" fmla="val -1973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I know what it is and </a:t>
            </a:r>
            <a:r>
              <a:rPr lang="en-US" sz="1200" dirty="0" err="1" smtClean="0">
                <a:solidFill>
                  <a:srgbClr val="FF0000"/>
                </a:solidFill>
              </a:rPr>
              <a:t>i</a:t>
            </a:r>
            <a:r>
              <a:rPr lang="en-US" sz="1200" dirty="0" smtClean="0">
                <a:solidFill>
                  <a:srgbClr val="FF0000"/>
                </a:solidFill>
              </a:rPr>
              <a:t> would explain you! Let´s go home and I  tell you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7 Doble onda"/>
          <p:cNvSpPr/>
          <p:nvPr/>
        </p:nvSpPr>
        <p:spPr>
          <a:xfrm>
            <a:off x="3214678" y="0"/>
            <a:ext cx="2143140" cy="428604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Later</a:t>
            </a:r>
            <a:r>
              <a:rPr lang="es-MX" dirty="0" smtClean="0"/>
              <a:t>………….</a:t>
            </a:r>
            <a:endParaRPr lang="es-ES" dirty="0"/>
          </a:p>
        </p:txBody>
      </p:sp>
      <p:sp>
        <p:nvSpPr>
          <p:cNvPr id="9" name="8 Llamada de nube"/>
          <p:cNvSpPr/>
          <p:nvPr/>
        </p:nvSpPr>
        <p:spPr>
          <a:xfrm>
            <a:off x="2571736" y="2428868"/>
            <a:ext cx="3714776" cy="1785950"/>
          </a:xfrm>
          <a:prstGeom prst="cloudCallout">
            <a:avLst>
              <a:gd name="adj1" fmla="val 45181"/>
              <a:gd name="adj2" fmla="val -8353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The ones that are </a:t>
            </a:r>
            <a:r>
              <a:rPr lang="en-US" dirty="0" err="1" smtClean="0">
                <a:solidFill>
                  <a:srgbClr val="FF0000"/>
                </a:solidFill>
              </a:rPr>
              <a:t>afroamericans</a:t>
            </a:r>
            <a:r>
              <a:rPr lang="en-US" dirty="0" smtClean="0">
                <a:solidFill>
                  <a:srgbClr val="FF0000"/>
                </a:solidFill>
              </a:rPr>
              <a:t> are discriminated people is </a:t>
            </a:r>
            <a:r>
              <a:rPr lang="en-US" dirty="0" err="1" smtClean="0">
                <a:solidFill>
                  <a:srgbClr val="FF0000"/>
                </a:solidFill>
              </a:rPr>
              <a:t>u.s.a</a:t>
            </a:r>
            <a:r>
              <a:rPr lang="en-US" dirty="0" smtClean="0">
                <a:solidFill>
                  <a:srgbClr val="FF0000"/>
                </a:solidFill>
              </a:rPr>
              <a:t> there are other types of </a:t>
            </a:r>
            <a:r>
              <a:rPr lang="en-US" dirty="0" err="1" smtClean="0">
                <a:solidFill>
                  <a:srgbClr val="FF0000"/>
                </a:solidFill>
              </a:rPr>
              <a:t>people,too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9 Llamada de nube"/>
          <p:cNvSpPr/>
          <p:nvPr/>
        </p:nvSpPr>
        <p:spPr>
          <a:xfrm>
            <a:off x="5929290" y="2000240"/>
            <a:ext cx="3214710" cy="1857388"/>
          </a:xfrm>
          <a:prstGeom prst="cloudCallout">
            <a:avLst>
              <a:gd name="adj1" fmla="val -31607"/>
              <a:gd name="adj2" fmla="val -5983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Brandy! The discriminated people are the ones that are victims from bad words that others say..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10 Llamada de nube"/>
          <p:cNvSpPr/>
          <p:nvPr/>
        </p:nvSpPr>
        <p:spPr>
          <a:xfrm>
            <a:off x="2714612" y="4429132"/>
            <a:ext cx="2857520" cy="1285884"/>
          </a:xfrm>
          <a:prstGeom prst="cloudCallout">
            <a:avLst>
              <a:gd name="adj1" fmla="val -57196"/>
              <a:gd name="adj2" fmla="val 3664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Do you understand???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11 Llamada de nube"/>
          <p:cNvSpPr/>
          <p:nvPr/>
        </p:nvSpPr>
        <p:spPr>
          <a:xfrm>
            <a:off x="4714876" y="4572008"/>
            <a:ext cx="2286016" cy="1571636"/>
          </a:xfrm>
          <a:prstGeom prst="cloudCallout">
            <a:avLst>
              <a:gd name="adj1" fmla="val 87045"/>
              <a:gd name="adj2" fmla="val -4769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Yes and thanks for teach me about that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ANd9GcSH_QgfP-o8Qv1wSWXudwNPJoxGqH_hulz1BrYnqS2zo6f0-Mc&amp;t=1&amp;usg=__wE8zTBCUerxQTEPrOvQfaMESato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2545285" cy="2643182"/>
          </a:xfrm>
          <a:prstGeom prst="rect">
            <a:avLst/>
          </a:prstGeom>
          <a:noFill/>
        </p:spPr>
      </p:pic>
      <p:sp>
        <p:nvSpPr>
          <p:cNvPr id="6" name="5 Llamada ovalada"/>
          <p:cNvSpPr/>
          <p:nvPr/>
        </p:nvSpPr>
        <p:spPr>
          <a:xfrm>
            <a:off x="1928794" y="0"/>
            <a:ext cx="1571636" cy="1785950"/>
          </a:xfrm>
          <a:prstGeom prst="wedgeEllipseCallout">
            <a:avLst>
              <a:gd name="adj1" fmla="val -52568"/>
              <a:gd name="adj2" fmla="val 1828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Patrick is very stupid and has a gay pink color.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364" name="Picture 4" descr="http://t0.gstatic.com/images?q=tbn:ANd9GcQsEFjX95ue5VUCL7HWJWcghvRgLHFaHrTLZbyguTtnjQXfn_4&amp;t=1&amp;usg=__y70DUY8u2lLmS54K6JILE43zZQ8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0"/>
            <a:ext cx="5500694" cy="2571744"/>
          </a:xfrm>
          <a:prstGeom prst="rect">
            <a:avLst/>
          </a:prstGeom>
          <a:noFill/>
        </p:spPr>
      </p:pic>
      <p:sp>
        <p:nvSpPr>
          <p:cNvPr id="8" name="7 Llamada de nube"/>
          <p:cNvSpPr/>
          <p:nvPr/>
        </p:nvSpPr>
        <p:spPr>
          <a:xfrm>
            <a:off x="3357554" y="1214422"/>
            <a:ext cx="1643074" cy="1214446"/>
          </a:xfrm>
          <a:prstGeom prst="cloudCallout">
            <a:avLst>
              <a:gd name="adj1" fmla="val 5306"/>
              <a:gd name="adj2" fmla="val -6869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What did you say??? I  don’t have a gay pink color respect me please….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9" name="8 Llamada de nube"/>
          <p:cNvSpPr/>
          <p:nvPr/>
        </p:nvSpPr>
        <p:spPr>
          <a:xfrm>
            <a:off x="6929422" y="1428736"/>
            <a:ext cx="2214578" cy="1214446"/>
          </a:xfrm>
          <a:prstGeom prst="cloudCallout">
            <a:avLst>
              <a:gd name="adj1" fmla="val -52113"/>
              <a:gd name="adj2" fmla="val -675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 didn´t say that, my mouth said it.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366" name="Picture 6" descr="http://t3.gstatic.com/images?q=tbn:ANd9GcS936wSkH7WJvWhADBzk9Cs7V2DG8gL0A8pDKoHpDmnVsI65fk&amp;t=1&amp;usg=__W9mdxBfCX3nOACVz6IqPf05ybJo="/>
          <p:cNvPicPr>
            <a:picLocks noChangeAspect="1" noChangeArrowheads="1"/>
          </p:cNvPicPr>
          <p:nvPr/>
        </p:nvPicPr>
        <p:blipFill>
          <a:blip r:embed="rId4"/>
          <a:srcRect r="52175"/>
          <a:stretch>
            <a:fillRect/>
          </a:stretch>
        </p:blipFill>
        <p:spPr bwMode="auto">
          <a:xfrm>
            <a:off x="0" y="2643182"/>
            <a:ext cx="3643306" cy="2730717"/>
          </a:xfrm>
          <a:prstGeom prst="rect">
            <a:avLst/>
          </a:prstGeom>
          <a:noFill/>
        </p:spPr>
      </p:pic>
      <p:sp>
        <p:nvSpPr>
          <p:cNvPr id="11" name="10 Llamada de nube"/>
          <p:cNvSpPr/>
          <p:nvPr/>
        </p:nvSpPr>
        <p:spPr>
          <a:xfrm>
            <a:off x="2000232" y="2571744"/>
            <a:ext cx="1785950" cy="2071702"/>
          </a:xfrm>
          <a:prstGeom prst="cloudCallout">
            <a:avLst>
              <a:gd name="adj1" fmla="val -53039"/>
              <a:gd name="adj2" fmla="val 43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Oh!! So know </a:t>
            </a:r>
            <a:r>
              <a:rPr lang="en-US" dirty="0" err="1" smtClean="0">
                <a:solidFill>
                  <a:srgbClr val="FF0000"/>
                </a:solidFill>
              </a:rPr>
              <a:t>i´m</a:t>
            </a:r>
            <a:r>
              <a:rPr lang="en-US" dirty="0" smtClean="0">
                <a:solidFill>
                  <a:srgbClr val="FF0000"/>
                </a:solidFill>
              </a:rPr>
              <a:t> not going to kick you my leg is going to do it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5368" name="Picture 8" descr="http://t2.gstatic.com/images?q=tbn:ANd9GcQ8_cpcnhRwAirJCbgAacu7c5ITqH8H17p8JgDpwKGBLcAslBg&amp;t=1&amp;usg=__5GGsuOnBBUw6Ms2bAkU-1venu3Y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7" y="2571744"/>
            <a:ext cx="2500330" cy="2786082"/>
          </a:xfrm>
          <a:prstGeom prst="rect">
            <a:avLst/>
          </a:prstGeom>
          <a:noFill/>
        </p:spPr>
      </p:pic>
      <p:sp>
        <p:nvSpPr>
          <p:cNvPr id="13" name="12 Llamada ovalada"/>
          <p:cNvSpPr/>
          <p:nvPr/>
        </p:nvSpPr>
        <p:spPr>
          <a:xfrm>
            <a:off x="3929058" y="4643446"/>
            <a:ext cx="1357322" cy="1143008"/>
          </a:xfrm>
          <a:prstGeom prst="wedgeEllipseCallout">
            <a:avLst>
              <a:gd name="adj1" fmla="val -21854"/>
              <a:gd name="adj2" fmla="val -647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rgbClr val="FF0000"/>
                </a:solidFill>
              </a:rPr>
              <a:t>Stoop</a:t>
            </a:r>
            <a:r>
              <a:rPr lang="es-MX" dirty="0" smtClean="0">
                <a:solidFill>
                  <a:srgbClr val="FF0000"/>
                </a:solidFill>
              </a:rPr>
              <a:t>!!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370" name="Picture 10" descr="http://t1.gstatic.com/images?q=tbn:ANd9GcR0MqnVgrZafMrZMrpboIUoZwMQ6Sawp5XFYiKjXXJPMrA1uzg&amp;t=1&amp;usg=__e4XnTA8tci8fX55tdLB6cFRBRdw=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2571744"/>
            <a:ext cx="3000364" cy="2786082"/>
          </a:xfrm>
          <a:prstGeom prst="rect">
            <a:avLst/>
          </a:prstGeom>
          <a:noFill/>
        </p:spPr>
      </p:pic>
      <p:sp>
        <p:nvSpPr>
          <p:cNvPr id="15" name="14 Llamada de nube"/>
          <p:cNvSpPr/>
          <p:nvPr/>
        </p:nvSpPr>
        <p:spPr>
          <a:xfrm>
            <a:off x="0" y="5286388"/>
            <a:ext cx="5786446" cy="1571612"/>
          </a:xfrm>
          <a:prstGeom prst="cloudCallout">
            <a:avLst>
              <a:gd name="adj1" fmla="val 68014"/>
              <a:gd name="adj2" fmla="val -8638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rgbClr val="FF0000"/>
                </a:solidFill>
              </a:rPr>
              <a:t>Oh excuse me </a:t>
            </a:r>
            <a:r>
              <a:rPr lang="en-US" sz="1600" dirty="0" smtClean="0">
                <a:solidFill>
                  <a:srgbClr val="FF0000"/>
                </a:solidFill>
              </a:rPr>
              <a:t>for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saying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that</a:t>
            </a:r>
            <a:r>
              <a:rPr lang="es-MX" sz="1600" dirty="0" smtClean="0">
                <a:solidFill>
                  <a:srgbClr val="FF0000"/>
                </a:solidFill>
              </a:rPr>
              <a:t>! I </a:t>
            </a:r>
            <a:r>
              <a:rPr lang="es-MX" sz="1600" dirty="0" err="1" smtClean="0">
                <a:solidFill>
                  <a:srgbClr val="FF0000"/>
                </a:solidFill>
              </a:rPr>
              <a:t>don´t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want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to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discriminate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you</a:t>
            </a:r>
            <a:r>
              <a:rPr lang="es-MX" sz="1600" dirty="0" smtClean="0">
                <a:solidFill>
                  <a:srgbClr val="FF0000"/>
                </a:solidFill>
              </a:rPr>
              <a:t>. Look i </a:t>
            </a:r>
            <a:r>
              <a:rPr lang="es-MX" sz="1600" dirty="0" err="1" smtClean="0">
                <a:solidFill>
                  <a:srgbClr val="FF0000"/>
                </a:solidFill>
              </a:rPr>
              <a:t>have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these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for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you</a:t>
            </a:r>
            <a:r>
              <a:rPr lang="es-MX" sz="1600" dirty="0" smtClean="0">
                <a:solidFill>
                  <a:srgbClr val="FF0000"/>
                </a:solidFill>
              </a:rPr>
              <a:t>. Can </a:t>
            </a:r>
            <a:r>
              <a:rPr lang="es-MX" sz="1600" dirty="0" err="1" smtClean="0">
                <a:solidFill>
                  <a:srgbClr val="FF0000"/>
                </a:solidFill>
              </a:rPr>
              <a:t>we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be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best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friends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1600" dirty="0" err="1" smtClean="0">
                <a:solidFill>
                  <a:srgbClr val="FF0000"/>
                </a:solidFill>
              </a:rPr>
              <a:t>again</a:t>
            </a:r>
            <a:r>
              <a:rPr lang="es-MX" sz="1600" dirty="0" smtClean="0">
                <a:solidFill>
                  <a:srgbClr val="FF0000"/>
                </a:solidFill>
              </a:rPr>
              <a:t>??</a:t>
            </a:r>
            <a:endParaRPr lang="es-ES" sz="1600" dirty="0">
              <a:solidFill>
                <a:srgbClr val="FF0000"/>
              </a:solidFill>
            </a:endParaRPr>
          </a:p>
        </p:txBody>
      </p:sp>
      <p:sp>
        <p:nvSpPr>
          <p:cNvPr id="16" name="15 Llamada de nube"/>
          <p:cNvSpPr/>
          <p:nvPr/>
        </p:nvSpPr>
        <p:spPr>
          <a:xfrm>
            <a:off x="6286480" y="5214926"/>
            <a:ext cx="2857520" cy="1643074"/>
          </a:xfrm>
          <a:prstGeom prst="cloudCallout">
            <a:avLst>
              <a:gd name="adj1" fmla="val 12136"/>
              <a:gd name="adj2" fmla="val -10023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Ok best friends for ever!! And thanks for that spectacular gift.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J9mu4J9eds74kfQjCZGiRDExFRTpB2zFx4sspxm1YlAoIu4Y&amp;t=1&amp;usg=__9RA2jKmfReycBGscv7Hhj4hyv8o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08" cy="3082868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RAvJJ1nHNZoTkoF2bvuuaYesTmqN7_lUg5Dtp-FO5wX-O2SQU&amp;t=1&amp;usg=__3Kv1B5b9rCBINgd_9msc1rVRrWI=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0"/>
            <a:ext cx="3428992" cy="3071810"/>
          </a:xfrm>
          <a:prstGeom prst="rect">
            <a:avLst/>
          </a:prstGeom>
          <a:noFill/>
        </p:spPr>
      </p:pic>
      <p:pic>
        <p:nvPicPr>
          <p:cNvPr id="1030" name="Picture 6" descr="http://t3.gstatic.com/images?q=tbn:ANd9GcTLb-35SVAUJA_Y3Z5ICl-XgepxVRCqRq5J3-STO0JQaIqL3Ic&amp;t=1&amp;usg=__pfDoRntomFPRzt9m8av3r75tuPQ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3643314"/>
            <a:ext cx="2643191" cy="3071834"/>
          </a:xfrm>
          <a:prstGeom prst="rect">
            <a:avLst/>
          </a:prstGeom>
          <a:noFill/>
        </p:spPr>
      </p:pic>
      <p:pic>
        <p:nvPicPr>
          <p:cNvPr id="1032" name="Picture 8" descr="http://t0.gstatic.com/images?q=tbn:ANd9GcTpoC9uQgQNUikl93KR6VzNKMCoKADyIuJkcWVKNjTHSHbmRQQ&amp;t=1&amp;usg=__IbWhbO7ccJBXxf8PbKXSDoB-yZk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0"/>
            <a:ext cx="3057534" cy="3081318"/>
          </a:xfrm>
          <a:prstGeom prst="rect">
            <a:avLst/>
          </a:prstGeom>
          <a:noFill/>
        </p:spPr>
      </p:pic>
      <p:pic>
        <p:nvPicPr>
          <p:cNvPr id="1034" name="Picture 10" descr="http://t1.gstatic.com/images?q=tbn:ANd9GcSXJy_tkT6fgDPQ2MJaVKb8Qq3R2eUSXjl3wxaspRjKG6ymO4E&amp;t=1&amp;usg=__B24QOE8SPCVyPERARGu_XPDEMzY=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3137391"/>
            <a:ext cx="2714644" cy="3720609"/>
          </a:xfrm>
          <a:prstGeom prst="rect">
            <a:avLst/>
          </a:prstGeom>
          <a:noFill/>
        </p:spPr>
      </p:pic>
      <p:sp>
        <p:nvSpPr>
          <p:cNvPr id="8" name="7 Llamada ovalada"/>
          <p:cNvSpPr/>
          <p:nvPr/>
        </p:nvSpPr>
        <p:spPr>
          <a:xfrm>
            <a:off x="1285852" y="1428736"/>
            <a:ext cx="2071702" cy="2143140"/>
          </a:xfrm>
          <a:prstGeom prst="wedgeEllipseCallout">
            <a:avLst>
              <a:gd name="adj1" fmla="val -39481"/>
              <a:gd name="adj2" fmla="val -4650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I THINK MY DAD IS VERY FAT!!!!</a:t>
            </a:r>
          </a:p>
          <a:p>
            <a:pPr algn="ctr"/>
            <a:r>
              <a:rPr lang="es-MX" dirty="0" smtClean="0">
                <a:solidFill>
                  <a:srgbClr val="FF0000"/>
                </a:solidFill>
              </a:rPr>
              <a:t>JAJA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9" name="8 Llamada de nube"/>
          <p:cNvSpPr/>
          <p:nvPr/>
        </p:nvSpPr>
        <p:spPr>
          <a:xfrm>
            <a:off x="1928794" y="0"/>
            <a:ext cx="1928826" cy="1428736"/>
          </a:xfrm>
          <a:prstGeom prst="cloudCallout">
            <a:avLst>
              <a:gd name="adj1" fmla="val 59772"/>
              <a:gd name="adj2" fmla="val 46479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DON´T SAY THAT. DISCRIMINATION IS BAD</a:t>
            </a:r>
            <a:endParaRPr lang="es-ES" sz="1400" dirty="0"/>
          </a:p>
        </p:txBody>
      </p:sp>
      <p:sp>
        <p:nvSpPr>
          <p:cNvPr id="10" name="9 Llamada de nube"/>
          <p:cNvSpPr/>
          <p:nvPr/>
        </p:nvSpPr>
        <p:spPr>
          <a:xfrm>
            <a:off x="4786314" y="1643050"/>
            <a:ext cx="2071702" cy="1857388"/>
          </a:xfrm>
          <a:prstGeom prst="cloudCallout">
            <a:avLst>
              <a:gd name="adj1" fmla="val 80148"/>
              <a:gd name="adj2" fmla="val -4342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Oohh</a:t>
            </a:r>
            <a:r>
              <a:rPr lang="en-US" dirty="0" smtClean="0">
                <a:solidFill>
                  <a:srgbClr val="FF0000"/>
                </a:solidFill>
              </a:rPr>
              <a:t>!! But why it is bad??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10 Llamada ovalada"/>
          <p:cNvSpPr/>
          <p:nvPr/>
        </p:nvSpPr>
        <p:spPr>
          <a:xfrm>
            <a:off x="500034" y="4857760"/>
            <a:ext cx="1928826" cy="2000240"/>
          </a:xfrm>
          <a:prstGeom prst="wedgeEllipseCallout">
            <a:avLst>
              <a:gd name="adj1" fmla="val -343"/>
              <a:gd name="adj2" fmla="val -62734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Because you are telling bad things about </a:t>
            </a:r>
            <a:r>
              <a:rPr lang="es-MX" dirty="0" err="1" smtClean="0">
                <a:solidFill>
                  <a:srgbClr val="FF0000"/>
                </a:solidFill>
              </a:rPr>
              <a:t>people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2" name="11 Llamada ovalada"/>
          <p:cNvSpPr/>
          <p:nvPr/>
        </p:nvSpPr>
        <p:spPr>
          <a:xfrm>
            <a:off x="4286248" y="3500438"/>
            <a:ext cx="2214578" cy="1857388"/>
          </a:xfrm>
          <a:prstGeom prst="wedgeEllipseCallout">
            <a:avLst>
              <a:gd name="adj1" fmla="val -61837"/>
              <a:gd name="adj2" fmla="val 3276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Ok thanks for let me learn something new </a:t>
            </a:r>
            <a:r>
              <a:rPr lang="en-US" dirty="0" err="1" smtClean="0">
                <a:solidFill>
                  <a:srgbClr val="FF0000"/>
                </a:solidFill>
              </a:rPr>
              <a:t>todat</a:t>
            </a:r>
            <a:r>
              <a:rPr lang="en-US" dirty="0" smtClean="0">
                <a:solidFill>
                  <a:srgbClr val="FF0000"/>
                </a:solidFill>
              </a:rPr>
              <a:t>! I will not do it again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 rot="18663604">
            <a:off x="5599593" y="4760627"/>
            <a:ext cx="35342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MX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END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412</Words>
  <Application>Microsoft Office PowerPoint</Application>
  <PresentationFormat>Presentación en pantalla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</cp:revision>
  <dcterms:created xsi:type="dcterms:W3CDTF">2010-10-05T22:18:42Z</dcterms:created>
  <dcterms:modified xsi:type="dcterms:W3CDTF">2010-10-24T15:29:49Z</dcterms:modified>
</cp:coreProperties>
</file>